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8" r:id="rId2"/>
    <p:sldId id="399" r:id="rId3"/>
    <p:sldId id="402" r:id="rId4"/>
    <p:sldId id="403" r:id="rId5"/>
    <p:sldId id="405" r:id="rId6"/>
    <p:sldId id="406" r:id="rId7"/>
    <p:sldId id="410" r:id="rId8"/>
    <p:sldId id="411" r:id="rId9"/>
    <p:sldId id="414" r:id="rId10"/>
    <p:sldId id="416" r:id="rId11"/>
    <p:sldId id="418" r:id="rId12"/>
    <p:sldId id="420" r:id="rId13"/>
    <p:sldId id="407" r:id="rId14"/>
    <p:sldId id="408" r:id="rId15"/>
    <p:sldId id="409" r:id="rId16"/>
    <p:sldId id="412" r:id="rId17"/>
    <p:sldId id="413" r:id="rId18"/>
    <p:sldId id="415" r:id="rId19"/>
    <p:sldId id="417" r:id="rId20"/>
    <p:sldId id="419" r:id="rId21"/>
    <p:sldId id="42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10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AECB-F1ED-40F2-A632-1AB1E7E10988}" type="datetimeFigureOut">
              <a:rPr lang="zh-CN" altLang="en-US" smtClean="0"/>
              <a:t>2021-01-26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C9010-06F7-482B-8578-F10A2F3D1A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79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9057F-E68A-4483-A685-FA0182F0F3E9}" type="datetimeFigureOut">
              <a:rPr lang="zh-CN" altLang="en-US" smtClean="0"/>
              <a:t>2021-01-26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43CAF-350C-43B7-9F05-3AB85A09E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88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3CAF-350C-43B7-9F05-3AB85A09E1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"/>
            <a:ext cx="12192000" cy="685558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887629" y="6142867"/>
            <a:ext cx="330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让每一宗交易遇到对的人</a:t>
            </a:r>
            <a:endParaRPr lang="zh-CN" altLang="en-US" sz="1600" i="1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6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49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08" y="13648"/>
            <a:ext cx="972971" cy="6396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901" y="30658"/>
            <a:ext cx="811728" cy="5755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78" y="176783"/>
            <a:ext cx="1316746" cy="313413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67826" y="653332"/>
            <a:ext cx="1022547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29980" y="6379746"/>
            <a:ext cx="330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solidFill>
                  <a:srgbClr val="0080B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让每一宗交易遇到对的人</a:t>
            </a:r>
            <a:endParaRPr lang="zh-CN" altLang="en-US" sz="1600" i="1" dirty="0">
              <a:solidFill>
                <a:srgbClr val="0080BF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406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5" y="933599"/>
            <a:ext cx="1261836" cy="179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4628" y="933599"/>
            <a:ext cx="5529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时间到前</a:t>
            </a:r>
            <a:r>
              <a:rPr lang="zh-CN" altLang="en-US" sz="2000" b="1" dirty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打开通用版开标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工具</a:t>
            </a:r>
            <a:endParaRPr lang="en-US" altLang="zh-CN" sz="2000" b="1" dirty="0" smtClean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登陆代理账号</a:t>
            </a:r>
            <a:endParaRPr lang="en-US" altLang="zh-CN" sz="2000" b="1" dirty="0" smtClean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选择本项目对应的开标方式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8" y="2162628"/>
            <a:ext cx="4861109" cy="324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99" y="1546792"/>
            <a:ext cx="4913086" cy="44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1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2" y="918624"/>
            <a:ext cx="1153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商务标评审结束后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点击下一步显示商务标评审结果公示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点击下一步进入资格标评审等待（此时专家可以进行资格标评审）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2" y="1626510"/>
            <a:ext cx="9113029" cy="473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44" y="1607518"/>
            <a:ext cx="9129486" cy="475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4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2" y="918624"/>
            <a:ext cx="1153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资格标评审结束后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点击下一步显示资格标评审结果公示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点击下一步进入评审结果等待（此时专家可以进行评审结果评审）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2" y="1626510"/>
            <a:ext cx="8526310" cy="476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86" y="1766100"/>
            <a:ext cx="9840686" cy="465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46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2" y="918624"/>
            <a:ext cx="1153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评审结果结束后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点击下一步显示评标结果公示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点击报表转</a:t>
            </a:r>
            <a:r>
              <a:rPr lang="en-US" altLang="zh-CN" sz="2000" b="1" dirty="0" err="1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pdf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（注意开标工具中全部步骤都需要有打开过打印页面，报表转</a:t>
            </a:r>
            <a:r>
              <a:rPr lang="en-US" altLang="zh-CN" sz="2000" b="1" dirty="0" err="1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pdf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才能成功转换）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en-US" altLang="zh-CN" sz="2000" b="1" dirty="0" err="1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pdf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上传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下一步评标结束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9" y="1626509"/>
            <a:ext cx="8490860" cy="470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46" y="1807959"/>
            <a:ext cx="7068076" cy="43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43" y="2070803"/>
            <a:ext cx="420988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82" y="2070803"/>
            <a:ext cx="10700204" cy="332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0" y="1626510"/>
            <a:ext cx="9116559" cy="4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3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评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5143" y="923769"/>
            <a:ext cx="11916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打开通用评标工具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招标人专区登</a:t>
            </a:r>
            <a:r>
              <a:rPr lang="zh-CN" altLang="en-US" sz="2000" b="1" dirty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录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专家录入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设置组长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设置评标开始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1323879"/>
            <a:ext cx="1188362" cy="18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323878"/>
            <a:ext cx="12763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86" y="1251308"/>
            <a:ext cx="4244930" cy="262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90393"/>
            <a:ext cx="10235746" cy="424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29" y="2705003"/>
            <a:ext cx="5715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57" y="2008414"/>
            <a:ext cx="34861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08" y="1370571"/>
            <a:ext cx="10263188" cy="532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029823"/>
            <a:ext cx="9408432" cy="40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8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评标工具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4" y="923769"/>
            <a:ext cx="933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评委专区登录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选择评标项目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进入评审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 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2" y="1434874"/>
            <a:ext cx="17526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28" y="1434874"/>
            <a:ext cx="55626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68" y="1461871"/>
            <a:ext cx="9201603" cy="511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2" y="1654592"/>
            <a:ext cx="8884331" cy="473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72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评标工具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4" y="923769"/>
            <a:ext cx="933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技术标评审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进入评审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确认技术标评审结果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评审结束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  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1496029"/>
            <a:ext cx="11132457" cy="263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70" y="2362783"/>
            <a:ext cx="46767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11" y="4024100"/>
            <a:ext cx="10771868" cy="233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781175"/>
            <a:ext cx="11914187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7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评标工具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4" y="923769"/>
            <a:ext cx="933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资信标评审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进入评审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确认技术标评审结果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评审结束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  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" y="1323879"/>
            <a:ext cx="11727543" cy="318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5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评标工具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4" y="923769"/>
            <a:ext cx="933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资信标评审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进入评审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确认技术标评审结果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评审结束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  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" y="1323879"/>
            <a:ext cx="11727543" cy="318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6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评标工具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3" y="923769"/>
            <a:ext cx="1153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商务标评审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进入评审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根据评标办法线下计算投标单位的商务得分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评审结束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  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1" y="1323879"/>
            <a:ext cx="11916229" cy="306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5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评标工具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3" y="923769"/>
            <a:ext cx="1153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资格标评审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进入评审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确定评审结果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评审结束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  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" y="1385435"/>
            <a:ext cx="12061371" cy="308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7888" y="923769"/>
            <a:ext cx="11908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选择从平台导入项目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选择</a:t>
            </a:r>
            <a:r>
              <a:rPr lang="zh-CN" altLang="en-US" sz="2000" b="1" dirty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要开标的项目</a:t>
            </a:r>
            <a:r>
              <a:rPr lang="en-US" altLang="zh-CN" sz="2000" b="1" dirty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</a:t>
            </a:r>
            <a:r>
              <a:rPr lang="zh-CN" altLang="en-US" sz="2000" b="1" dirty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下一步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从</a:t>
            </a:r>
            <a:r>
              <a:rPr lang="zh-CN" altLang="en-US" sz="2000" b="1" dirty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网络导入招标文件 </a:t>
            </a:r>
            <a:r>
              <a:rPr lang="en-US" altLang="zh-CN" sz="2000" b="1" dirty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</a:t>
            </a:r>
            <a:r>
              <a:rPr lang="zh-CN" altLang="en-US" sz="2000" b="1" dirty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  <a:p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  <a:p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2049" name="Picture 1" descr="C:\Users\Administrator\AppData\Roaming\Tencent\Users\2597078430\QQ\WinTemp\RichOle\7I9QPGBM~~H`5OEONM{5Z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4" y="1367420"/>
            <a:ext cx="10464460" cy="50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5" y="1431600"/>
            <a:ext cx="8916534" cy="50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" y="1513397"/>
            <a:ext cx="11509829" cy="397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9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评标工具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3" y="923769"/>
            <a:ext cx="1153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评审结果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点击计算，得出投标单位总得分排名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确定评审结果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评审结束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  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1323879"/>
            <a:ext cx="11963359" cy="308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6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评标工具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4457" y="923769"/>
            <a:ext cx="1153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评标结束后需要在评标工具中制作评标报告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报表转</a:t>
            </a:r>
            <a:r>
              <a:rPr lang="en-US" altLang="zh-CN" sz="2000" b="1" dirty="0" err="1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pdf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 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报表签章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导出报表、打印报表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导出标书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  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1748324"/>
            <a:ext cx="11480800" cy="263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2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4" y="923769"/>
            <a:ext cx="1153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开标现场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报名记录（可以看到投标单位报名情况）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下载标书（下载投标单位的标书）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1347691"/>
            <a:ext cx="7842913" cy="370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35" y="1828800"/>
            <a:ext cx="9964214" cy="366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58" y="2752206"/>
            <a:ext cx="10711167" cy="319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6" y="3388141"/>
            <a:ext cx="8192860" cy="332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4" y="923769"/>
            <a:ext cx="856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解密标书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一键解密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标书</a:t>
            </a:r>
            <a:r>
              <a:rPr lang="zh-CN" altLang="en-US" sz="2000" b="1" dirty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解密 </a:t>
            </a:r>
            <a:r>
              <a:rPr lang="en-US" altLang="zh-CN" sz="2000" b="1" dirty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  <a:p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1449500"/>
            <a:ext cx="9585023" cy="31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9" y="2080508"/>
            <a:ext cx="10903404" cy="399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3879"/>
            <a:ext cx="11756571" cy="441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4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4" y="923769"/>
            <a:ext cx="680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MAC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地址、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IP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的筛选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点击筛选分析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2" y="1483294"/>
            <a:ext cx="11822130" cy="41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6" y="4010169"/>
            <a:ext cx="11422743" cy="220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8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4" y="923769"/>
            <a:ext cx="933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技术标评审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技术标评审结束后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技术标评审结果公示 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323879"/>
            <a:ext cx="11627399" cy="47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4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4" y="923769"/>
            <a:ext cx="933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技术标评审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技术标评审结束后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技术标评审结果公示 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323879"/>
            <a:ext cx="11627399" cy="474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8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3" y="923769"/>
            <a:ext cx="1153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技术标评审结束后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点击下一步显示技术标评审结果公示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点击下一步进入资信标评审等待（此时，专家才能进入到资信标评审）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 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4" y="1658419"/>
            <a:ext cx="8411027" cy="472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14" y="1658419"/>
            <a:ext cx="8882743" cy="499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8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19665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通用工具介绍</a:t>
            </a:r>
            <a:r>
              <a:rPr lang="en-US" altLang="zh-CN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—</a:t>
            </a:r>
            <a:r>
              <a:rPr lang="zh-CN" altLang="en-US" sz="2800" b="1" dirty="0" smtClean="0">
                <a:solidFill>
                  <a:schemeClr val="tx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</a:rPr>
              <a:t>开标工具</a:t>
            </a:r>
            <a:endParaRPr lang="en-US" altLang="zh-CN" b="1" dirty="0">
              <a:solidFill>
                <a:schemeClr val="accent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5143" y="842885"/>
            <a:ext cx="119162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2" y="918624"/>
            <a:ext cx="11538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资信标评审结束后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点击下一步显示资信标评审结果公示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点击下一步进入商务标解密 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解密成功后进入下一步商务标开标记录（可以看到投标单位的投标报价等信息）</a:t>
            </a:r>
            <a:r>
              <a:rPr lang="en-US" altLang="zh-CN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 </a:t>
            </a:r>
            <a:r>
              <a:rPr lang="zh-CN" altLang="en-US" sz="2000" b="1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cs typeface="Microsoft YaHei" charset="-122"/>
                <a:sym typeface="Wingdings" pitchFamily="2" charset="2"/>
              </a:rPr>
              <a:t>进入下一步商务标评审等待（此时专家才能进行商务标评审）</a:t>
            </a:r>
            <a:endParaRPr lang="zh-CN" altLang="en-US" sz="2000" b="1" dirty="0">
              <a:latin typeface="方正正粗黑简体" panose="02000000000000000000" pitchFamily="2" charset="-122"/>
              <a:ea typeface="方正正粗黑简体" panose="02000000000000000000" pitchFamily="2" charset="-122"/>
              <a:cs typeface="Microsoft YaHei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1880873"/>
            <a:ext cx="8844614" cy="494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29" y="1950787"/>
            <a:ext cx="10276114" cy="458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8" y="2068481"/>
            <a:ext cx="12035518" cy="31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934286"/>
            <a:ext cx="10685689" cy="48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99" y="2317168"/>
            <a:ext cx="9058502" cy="443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2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电子政务">
      <a:dk1>
        <a:sysClr val="windowText" lastClr="000000"/>
      </a:dk1>
      <a:lt1>
        <a:sysClr val="window" lastClr="FFFFFF"/>
      </a:lt1>
      <a:dk2>
        <a:srgbClr val="0082DC"/>
      </a:dk2>
      <a:lt2>
        <a:srgbClr val="64C800"/>
      </a:lt2>
      <a:accent1>
        <a:srgbClr val="8C8C96"/>
      </a:accent1>
      <a:accent2>
        <a:srgbClr val="C8C8D2"/>
      </a:accent2>
      <a:accent3>
        <a:srgbClr val="A5A5A5"/>
      </a:accent3>
      <a:accent4>
        <a:srgbClr val="6EAAE6"/>
      </a:accent4>
      <a:accent5>
        <a:srgbClr val="AFD2F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</TotalTime>
  <Words>637</Words>
  <Application>Microsoft Office PowerPoint</Application>
  <PresentationFormat>自定义</PresentationFormat>
  <Paragraphs>65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大标题大标题大标题</dc:title>
  <dc:creator>李嘉宸(10030520)</dc:creator>
  <cp:lastModifiedBy>浙江佳诚工程咨询股份有限公司</cp:lastModifiedBy>
  <cp:revision>283</cp:revision>
  <dcterms:created xsi:type="dcterms:W3CDTF">2020-03-24T02:31:13Z</dcterms:created>
  <dcterms:modified xsi:type="dcterms:W3CDTF">2021-01-26T01:23:57Z</dcterms:modified>
</cp:coreProperties>
</file>